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2" y="9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D9DB2-5A9B-44F4-8727-00FC00449B57}" type="datetimeFigureOut">
              <a:rPr lang="en-GB" smtClean="0"/>
              <a:t>06/08/2014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48659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D9DB2-5A9B-44F4-8727-00FC00449B57}" type="datetimeFigureOut">
              <a:rPr lang="en-GB" smtClean="0"/>
              <a:t>06/08/2014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9904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D9DB2-5A9B-44F4-8727-00FC00449B57}" type="datetimeFigureOut">
              <a:rPr lang="en-GB" smtClean="0"/>
              <a:t>06/08/2014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86191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D9DB2-5A9B-44F4-8727-00FC00449B57}" type="datetimeFigureOut">
              <a:rPr lang="en-GB" smtClean="0"/>
              <a:t>06/08/2014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79098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D9DB2-5A9B-44F4-8727-00FC00449B57}" type="datetimeFigureOut">
              <a:rPr lang="en-GB" smtClean="0"/>
              <a:t>06/08/2014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184332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D9DB2-5A9B-44F4-8727-00FC00449B57}" type="datetimeFigureOut">
              <a:rPr lang="en-GB" smtClean="0"/>
              <a:t>06/08/2014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223375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D9DB2-5A9B-44F4-8727-00FC00449B57}" type="datetimeFigureOut">
              <a:rPr lang="en-GB" smtClean="0"/>
              <a:t>06/08/2014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126743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D9DB2-5A9B-44F4-8727-00FC00449B57}" type="datetimeFigureOut">
              <a:rPr lang="en-GB" smtClean="0"/>
              <a:t>06/08/2014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386526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D9DB2-5A9B-44F4-8727-00FC00449B57}" type="datetimeFigureOut">
              <a:rPr lang="en-GB" smtClean="0"/>
              <a:t>06/08/2014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30320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D9DB2-5A9B-44F4-8727-00FC00449B57}" type="datetimeFigureOut">
              <a:rPr lang="en-GB" smtClean="0"/>
              <a:t>06/08/2014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45567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D9DB2-5A9B-44F4-8727-00FC00449B57}" type="datetimeFigureOut">
              <a:rPr lang="en-GB" smtClean="0"/>
              <a:t>06/08/2014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767A95-E9DC-4458-9E11-7C93E6FE6955}" type="slidenum">
              <a:rPr lang="en-GB" smtClean="0"/>
              <a:t>‹#›</a:t>
            </a:fld>
            <a:endParaRPr lang="en-GB"/>
          </a:p>
        </p:txBody>
      </p:sp>
    </p:spTree>
    <p:extLst>
      <p:ext uri="{BB962C8B-B14F-4D97-AF65-F5344CB8AC3E}">
        <p14:creationId xmlns:p14="http://schemas.microsoft.com/office/powerpoint/2010/main" val="330929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B0D9DB2-5A9B-44F4-8727-00FC00449B57}" type="datetimeFigureOut">
              <a:rPr lang="en-GB" smtClean="0"/>
              <a:t>06/08/2014</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2767A95-E9DC-4458-9E11-7C93E6FE6955}" type="slidenum">
              <a:rPr lang="en-GB" smtClean="0"/>
              <a:t>‹#›</a:t>
            </a:fld>
            <a:endParaRPr lang="en-GB"/>
          </a:p>
        </p:txBody>
      </p:sp>
    </p:spTree>
    <p:extLst>
      <p:ext uri="{BB962C8B-B14F-4D97-AF65-F5344CB8AC3E}">
        <p14:creationId xmlns:p14="http://schemas.microsoft.com/office/powerpoint/2010/main" val="173068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http://www.dressageanywhere.com/" TargetMode="External"/><Relationship Id="rId3" Type="http://schemas.openxmlformats.org/officeDocument/2006/relationships/hyperlink" Target="mailto:beth@horsesandcourses.co.uk" TargetMode="External"/><Relationship Id="rId5" Type="http://schemas.microsoft.com/office/2007/relationships/hdphoto" Target="../media/hdphoto1.wdp"/></Relationships>
</file>

<file path=ppt/slides/_rels/slide2.xml.rels><?xml version="1.0" encoding="UTF-8" standalone="yes"?>
<Relationships xmlns="http://schemas.openxmlformats.org/package/2006/relationships"><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http://www.britishdressage.co.uk/rules"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700" y="1187624"/>
            <a:ext cx="5796644" cy="1368152"/>
          </a:xfrm>
        </p:spPr>
        <p:txBody>
          <a:bodyPr>
            <a:normAutofit/>
          </a:bodyPr>
          <a:lstStyle/>
          <a:p>
            <a:r>
              <a:rPr lang="en-GB" sz="2800" b="1" dirty="0" smtClean="0"/>
              <a:t>‘Dressage Anywhere’ Classes </a:t>
            </a:r>
            <a:br>
              <a:rPr lang="en-GB" sz="2800" b="1" dirty="0" smtClean="0"/>
            </a:br>
            <a:r>
              <a:rPr lang="en-GB" sz="2000" b="1" dirty="0" smtClean="0"/>
              <a:t>Test riding &amp; filming day</a:t>
            </a:r>
            <a:br>
              <a:rPr lang="en-GB" sz="2000" b="1" dirty="0" smtClean="0"/>
            </a:br>
            <a:r>
              <a:rPr lang="en-GB" sz="2000" b="1" dirty="0" smtClean="0"/>
              <a:t>Saturday </a:t>
            </a:r>
            <a:r>
              <a:rPr lang="en-GB" sz="2000" b="1" dirty="0" smtClean="0"/>
              <a:t>23</a:t>
            </a:r>
            <a:r>
              <a:rPr lang="en-GB" sz="2000" b="1" baseline="30000" dirty="0" smtClean="0"/>
              <a:t>rd</a:t>
            </a:r>
            <a:r>
              <a:rPr lang="en-GB" sz="2000" b="1" dirty="0" smtClean="0"/>
              <a:t> August</a:t>
            </a:r>
            <a:r>
              <a:rPr lang="en-GB" sz="2000" b="1" dirty="0" smtClean="0"/>
              <a:t> </a:t>
            </a:r>
            <a:r>
              <a:rPr lang="en-GB" sz="2000" b="1" dirty="0" smtClean="0"/>
              <a:t>in Outdoor Arena</a:t>
            </a:r>
            <a:endParaRPr lang="en-GB" sz="2000" b="1" dirty="0"/>
          </a:p>
        </p:txBody>
      </p:sp>
      <p:sp>
        <p:nvSpPr>
          <p:cNvPr id="3" name="Subtitle 2"/>
          <p:cNvSpPr>
            <a:spLocks noGrp="1"/>
          </p:cNvSpPr>
          <p:nvPr>
            <p:ph type="subTitle" idx="1"/>
          </p:nvPr>
        </p:nvSpPr>
        <p:spPr>
          <a:xfrm>
            <a:off x="332656" y="2555776"/>
            <a:ext cx="6264696" cy="5040560"/>
          </a:xfrm>
          <a:ln>
            <a:solidFill>
              <a:srgbClr val="002060"/>
            </a:solidFill>
          </a:ln>
        </p:spPr>
        <p:txBody>
          <a:bodyPr>
            <a:normAutofit fontScale="70000" lnSpcReduction="20000"/>
          </a:bodyPr>
          <a:lstStyle/>
          <a:p>
            <a:pPr algn="l"/>
            <a:r>
              <a:rPr lang="en-GB" sz="1500" b="1" u="sng" dirty="0">
                <a:solidFill>
                  <a:schemeClr val="tx1"/>
                </a:solidFill>
              </a:rPr>
              <a:t>S</a:t>
            </a:r>
            <a:r>
              <a:rPr lang="en-GB" sz="1500" b="1" i="1" u="sng" dirty="0" smtClean="0">
                <a:solidFill>
                  <a:schemeClr val="tx1"/>
                </a:solidFill>
              </a:rPr>
              <a:t>ee over the page for Dressage Anywhere Rules</a:t>
            </a:r>
          </a:p>
          <a:p>
            <a:pPr algn="l"/>
            <a:endParaRPr lang="en-GB" sz="1800" b="1" dirty="0" smtClean="0">
              <a:solidFill>
                <a:schemeClr val="tx1"/>
              </a:solidFill>
            </a:endParaRPr>
          </a:p>
          <a:p>
            <a:pPr algn="l"/>
            <a:r>
              <a:rPr lang="en-GB" sz="1800" b="1" dirty="0" smtClean="0">
                <a:solidFill>
                  <a:schemeClr val="tx1"/>
                </a:solidFill>
              </a:rPr>
              <a:t>CLASS 1:   Introductory </a:t>
            </a:r>
            <a:r>
              <a:rPr lang="en-GB" sz="1800" b="1" dirty="0" smtClean="0">
                <a:solidFill>
                  <a:schemeClr val="tx1"/>
                </a:solidFill>
              </a:rPr>
              <a:t>B </a:t>
            </a:r>
            <a:r>
              <a:rPr lang="en-GB" sz="1800" b="1" dirty="0" smtClean="0">
                <a:solidFill>
                  <a:schemeClr val="tx1"/>
                </a:solidFill>
              </a:rPr>
              <a:t>(2009)</a:t>
            </a:r>
            <a:r>
              <a:rPr lang="en-GB" sz="1800" dirty="0">
                <a:solidFill>
                  <a:schemeClr val="tx1"/>
                </a:solidFill>
              </a:rPr>
              <a:t> </a:t>
            </a:r>
            <a:r>
              <a:rPr lang="en-GB" sz="1800" dirty="0" smtClean="0">
                <a:solidFill>
                  <a:schemeClr val="tx1"/>
                </a:solidFill>
              </a:rPr>
              <a:t>  Arena</a:t>
            </a:r>
            <a:r>
              <a:rPr lang="en-GB" sz="1800" dirty="0">
                <a:solidFill>
                  <a:schemeClr val="tx1"/>
                </a:solidFill>
              </a:rPr>
              <a:t>: 20m x </a:t>
            </a:r>
            <a:r>
              <a:rPr lang="en-GB" sz="1800" dirty="0" smtClean="0">
                <a:solidFill>
                  <a:schemeClr val="tx1"/>
                </a:solidFill>
              </a:rPr>
              <a:t>40m </a:t>
            </a:r>
            <a:endParaRPr lang="en-GB" sz="1800" dirty="0">
              <a:solidFill>
                <a:schemeClr val="tx1"/>
              </a:solidFill>
            </a:endParaRPr>
          </a:p>
          <a:p>
            <a:pPr algn="l"/>
            <a:r>
              <a:rPr lang="en-GB" sz="1800" dirty="0">
                <a:solidFill>
                  <a:schemeClr val="tx1"/>
                </a:solidFill>
              </a:rPr>
              <a:t>Prizes: </a:t>
            </a:r>
            <a:r>
              <a:rPr lang="en-GB" sz="1800" dirty="0" smtClean="0">
                <a:solidFill>
                  <a:schemeClr val="tx1"/>
                </a:solidFill>
              </a:rPr>
              <a:t>£20, </a:t>
            </a:r>
            <a:r>
              <a:rPr lang="en-GB" sz="1800" dirty="0">
                <a:solidFill>
                  <a:schemeClr val="tx1"/>
                </a:solidFill>
              </a:rPr>
              <a:t>£</a:t>
            </a:r>
            <a:r>
              <a:rPr lang="en-GB" sz="1800" dirty="0" smtClean="0">
                <a:solidFill>
                  <a:schemeClr val="tx1"/>
                </a:solidFill>
              </a:rPr>
              <a:t>18, </a:t>
            </a:r>
            <a:r>
              <a:rPr lang="en-GB" sz="1800" dirty="0">
                <a:solidFill>
                  <a:schemeClr val="tx1"/>
                </a:solidFill>
              </a:rPr>
              <a:t>£</a:t>
            </a:r>
            <a:r>
              <a:rPr lang="en-GB" sz="1800" dirty="0" smtClean="0">
                <a:solidFill>
                  <a:schemeClr val="tx1"/>
                </a:solidFill>
              </a:rPr>
              <a:t>16 </a:t>
            </a:r>
            <a:r>
              <a:rPr lang="en-GB" sz="1800" dirty="0" err="1" smtClean="0">
                <a:solidFill>
                  <a:schemeClr val="tx1"/>
                </a:solidFill>
              </a:rPr>
              <a:t>Nuprafeed</a:t>
            </a:r>
            <a:r>
              <a:rPr lang="en-GB" sz="1800" dirty="0" smtClean="0">
                <a:solidFill>
                  <a:schemeClr val="tx1"/>
                </a:solidFill>
              </a:rPr>
              <a:t> voucher			</a:t>
            </a:r>
            <a:r>
              <a:rPr lang="en-GB" sz="1800" b="1" dirty="0" smtClean="0">
                <a:solidFill>
                  <a:schemeClr val="tx1"/>
                </a:solidFill>
              </a:rPr>
              <a:t>Entry </a:t>
            </a:r>
            <a:r>
              <a:rPr lang="en-GB" sz="1800" b="1" dirty="0">
                <a:solidFill>
                  <a:schemeClr val="tx1"/>
                </a:solidFill>
              </a:rPr>
              <a:t>fee: £</a:t>
            </a:r>
            <a:r>
              <a:rPr lang="en-GB" sz="1800" b="1" dirty="0" smtClean="0">
                <a:solidFill>
                  <a:schemeClr val="tx1"/>
                </a:solidFill>
              </a:rPr>
              <a:t>12.00</a:t>
            </a:r>
            <a:endParaRPr lang="en-GB" sz="1800" b="1" dirty="0">
              <a:solidFill>
                <a:schemeClr val="tx1"/>
              </a:solidFill>
            </a:endParaRPr>
          </a:p>
          <a:p>
            <a:pPr algn="l"/>
            <a:endParaRPr lang="en-GB" sz="1800" dirty="0" smtClean="0">
              <a:solidFill>
                <a:schemeClr val="tx1"/>
              </a:solidFill>
            </a:endParaRPr>
          </a:p>
          <a:p>
            <a:pPr algn="l"/>
            <a:r>
              <a:rPr lang="en-GB" sz="1800" b="1" dirty="0" smtClean="0">
                <a:solidFill>
                  <a:schemeClr val="tx1"/>
                </a:solidFill>
              </a:rPr>
              <a:t>CLASS 2:   Preliminary </a:t>
            </a:r>
            <a:r>
              <a:rPr lang="en-GB" sz="1800" b="1" dirty="0" smtClean="0">
                <a:solidFill>
                  <a:schemeClr val="tx1"/>
                </a:solidFill>
              </a:rPr>
              <a:t>4 </a:t>
            </a:r>
            <a:r>
              <a:rPr lang="en-GB" sz="1800" b="1" dirty="0" smtClean="0">
                <a:solidFill>
                  <a:schemeClr val="tx1"/>
                </a:solidFill>
              </a:rPr>
              <a:t>(</a:t>
            </a:r>
            <a:r>
              <a:rPr lang="en-GB" sz="1800" b="1" dirty="0" smtClean="0">
                <a:solidFill>
                  <a:schemeClr val="tx1"/>
                </a:solidFill>
              </a:rPr>
              <a:t>2002) </a:t>
            </a:r>
            <a:r>
              <a:rPr lang="en-GB" sz="1800" dirty="0">
                <a:solidFill>
                  <a:schemeClr val="tx1"/>
                </a:solidFill>
              </a:rPr>
              <a:t>Arena: 20m x 40m </a:t>
            </a:r>
            <a:endParaRPr lang="en-GB" sz="1800" dirty="0" smtClean="0">
              <a:solidFill>
                <a:schemeClr val="tx1"/>
              </a:solidFill>
            </a:endParaRPr>
          </a:p>
          <a:p>
            <a:pPr algn="l"/>
            <a:r>
              <a:rPr lang="en-GB" sz="1800" b="1" dirty="0">
                <a:solidFill>
                  <a:schemeClr val="tx1"/>
                </a:solidFill>
              </a:rPr>
              <a:t> </a:t>
            </a:r>
            <a:r>
              <a:rPr lang="en-GB" sz="1800" b="1" dirty="0" smtClean="0">
                <a:solidFill>
                  <a:schemeClr val="tx1"/>
                </a:solidFill>
              </a:rPr>
              <a:t>  OR          Preliminary </a:t>
            </a:r>
            <a:r>
              <a:rPr lang="en-GB" sz="1800" b="1" dirty="0" smtClean="0">
                <a:solidFill>
                  <a:schemeClr val="tx1"/>
                </a:solidFill>
              </a:rPr>
              <a:t>17 </a:t>
            </a:r>
            <a:r>
              <a:rPr lang="en-GB" sz="1800" b="1" dirty="0" smtClean="0">
                <a:solidFill>
                  <a:schemeClr val="tx1"/>
                </a:solidFill>
              </a:rPr>
              <a:t>(</a:t>
            </a:r>
            <a:r>
              <a:rPr lang="en-GB" sz="1800" b="1" dirty="0" smtClean="0">
                <a:solidFill>
                  <a:schemeClr val="tx1"/>
                </a:solidFill>
              </a:rPr>
              <a:t>2014</a:t>
            </a:r>
            <a:r>
              <a:rPr lang="en-GB" sz="1800" dirty="0" smtClean="0">
                <a:solidFill>
                  <a:schemeClr val="tx1"/>
                </a:solidFill>
              </a:rPr>
              <a:t>) </a:t>
            </a:r>
            <a:r>
              <a:rPr lang="en-GB" sz="1800" dirty="0" smtClean="0">
                <a:solidFill>
                  <a:schemeClr val="tx1"/>
                </a:solidFill>
              </a:rPr>
              <a:t>Arena 20m x 60m</a:t>
            </a:r>
          </a:p>
          <a:p>
            <a:pPr algn="l"/>
            <a:r>
              <a:rPr lang="en-GB" sz="1800" dirty="0">
                <a:solidFill>
                  <a:schemeClr val="tx1"/>
                </a:solidFill>
              </a:rPr>
              <a:t>Prizes: </a:t>
            </a:r>
            <a:r>
              <a:rPr lang="en-GB" sz="1800" dirty="0" smtClean="0">
                <a:solidFill>
                  <a:schemeClr val="tx1"/>
                </a:solidFill>
              </a:rPr>
              <a:t>£</a:t>
            </a:r>
            <a:r>
              <a:rPr lang="en-GB" sz="1800" dirty="0" smtClean="0">
                <a:solidFill>
                  <a:schemeClr val="tx1"/>
                </a:solidFill>
              </a:rPr>
              <a:t>16</a:t>
            </a:r>
            <a:r>
              <a:rPr lang="en-GB" sz="1800" dirty="0" smtClean="0">
                <a:solidFill>
                  <a:schemeClr val="tx1"/>
                </a:solidFill>
              </a:rPr>
              <a:t>, </a:t>
            </a:r>
            <a:r>
              <a:rPr lang="en-GB" sz="1800" dirty="0" smtClean="0">
                <a:solidFill>
                  <a:schemeClr val="tx1"/>
                </a:solidFill>
              </a:rPr>
              <a:t>£</a:t>
            </a:r>
            <a:r>
              <a:rPr lang="en-GB" sz="1800" dirty="0" smtClean="0">
                <a:solidFill>
                  <a:schemeClr val="tx1"/>
                </a:solidFill>
              </a:rPr>
              <a:t>14, </a:t>
            </a:r>
            <a:r>
              <a:rPr lang="en-GB" sz="1800" dirty="0" smtClean="0">
                <a:solidFill>
                  <a:schemeClr val="tx1"/>
                </a:solidFill>
              </a:rPr>
              <a:t>£</a:t>
            </a:r>
            <a:r>
              <a:rPr lang="en-GB" sz="1800" dirty="0" smtClean="0">
                <a:solidFill>
                  <a:schemeClr val="tx1"/>
                </a:solidFill>
              </a:rPr>
              <a:t>12 		</a:t>
            </a:r>
            <a:r>
              <a:rPr lang="en-GB" sz="1800" dirty="0">
                <a:solidFill>
                  <a:schemeClr val="tx1"/>
                </a:solidFill>
              </a:rPr>
              <a:t>	</a:t>
            </a:r>
            <a:r>
              <a:rPr lang="en-GB" sz="1800" dirty="0" smtClean="0">
                <a:solidFill>
                  <a:schemeClr val="tx1"/>
                </a:solidFill>
              </a:rPr>
              <a:t>	</a:t>
            </a:r>
            <a:r>
              <a:rPr lang="en-GB" sz="1800" b="1" dirty="0" smtClean="0">
                <a:solidFill>
                  <a:schemeClr val="tx1"/>
                </a:solidFill>
              </a:rPr>
              <a:t>Entry </a:t>
            </a:r>
            <a:r>
              <a:rPr lang="en-GB" sz="1800" b="1" dirty="0">
                <a:solidFill>
                  <a:schemeClr val="tx1"/>
                </a:solidFill>
              </a:rPr>
              <a:t>fee: £</a:t>
            </a:r>
            <a:r>
              <a:rPr lang="en-GB" sz="1800" b="1" dirty="0" smtClean="0">
                <a:solidFill>
                  <a:schemeClr val="tx1"/>
                </a:solidFill>
              </a:rPr>
              <a:t>14.00</a:t>
            </a:r>
          </a:p>
          <a:p>
            <a:pPr algn="l"/>
            <a:endParaRPr lang="en-GB" sz="1800" b="1" dirty="0">
              <a:solidFill>
                <a:schemeClr val="tx1"/>
              </a:solidFill>
            </a:endParaRPr>
          </a:p>
          <a:p>
            <a:pPr algn="l"/>
            <a:r>
              <a:rPr lang="en-GB" sz="1800" b="1" dirty="0" smtClean="0">
                <a:solidFill>
                  <a:schemeClr val="tx1"/>
                </a:solidFill>
              </a:rPr>
              <a:t>CLASS 3:  Novice </a:t>
            </a:r>
            <a:r>
              <a:rPr lang="en-GB" sz="1800" b="1" dirty="0" smtClean="0">
                <a:solidFill>
                  <a:schemeClr val="tx1"/>
                </a:solidFill>
              </a:rPr>
              <a:t>24 (2010)</a:t>
            </a:r>
            <a:r>
              <a:rPr lang="en-GB" sz="1800" dirty="0">
                <a:solidFill>
                  <a:schemeClr val="tx1"/>
                </a:solidFill>
              </a:rPr>
              <a:t> </a:t>
            </a:r>
            <a:r>
              <a:rPr lang="en-GB" sz="1800" dirty="0" smtClean="0">
                <a:solidFill>
                  <a:schemeClr val="tx1"/>
                </a:solidFill>
              </a:rPr>
              <a:t> Arena</a:t>
            </a:r>
            <a:r>
              <a:rPr lang="en-GB" sz="1800" dirty="0">
                <a:solidFill>
                  <a:schemeClr val="tx1"/>
                </a:solidFill>
              </a:rPr>
              <a:t>: 20m x </a:t>
            </a:r>
            <a:r>
              <a:rPr lang="en-GB" sz="1800" dirty="0" smtClean="0">
                <a:solidFill>
                  <a:schemeClr val="tx1"/>
                </a:solidFill>
              </a:rPr>
              <a:t>40m </a:t>
            </a:r>
          </a:p>
          <a:p>
            <a:pPr algn="l"/>
            <a:r>
              <a:rPr lang="en-GB" sz="1800" b="1" dirty="0" smtClean="0">
                <a:solidFill>
                  <a:schemeClr val="tx1"/>
                </a:solidFill>
              </a:rPr>
              <a:t>OR:           Novice </a:t>
            </a:r>
            <a:r>
              <a:rPr lang="en-GB" sz="1800" b="1" dirty="0" smtClean="0">
                <a:solidFill>
                  <a:schemeClr val="tx1"/>
                </a:solidFill>
              </a:rPr>
              <a:t>39</a:t>
            </a:r>
            <a:r>
              <a:rPr lang="en-GB" sz="1800" b="1" dirty="0" smtClean="0">
                <a:solidFill>
                  <a:schemeClr val="tx1"/>
                </a:solidFill>
              </a:rPr>
              <a:t> </a:t>
            </a:r>
            <a:r>
              <a:rPr lang="en-GB" sz="1800" b="1" dirty="0" smtClean="0">
                <a:solidFill>
                  <a:schemeClr val="tx1"/>
                </a:solidFill>
              </a:rPr>
              <a:t>(</a:t>
            </a:r>
            <a:r>
              <a:rPr lang="en-GB" sz="1800" b="1" dirty="0" smtClean="0">
                <a:solidFill>
                  <a:schemeClr val="tx1"/>
                </a:solidFill>
              </a:rPr>
              <a:t>2010)  </a:t>
            </a:r>
            <a:r>
              <a:rPr lang="en-GB" sz="1800" dirty="0" smtClean="0">
                <a:solidFill>
                  <a:schemeClr val="tx1"/>
                </a:solidFill>
              </a:rPr>
              <a:t>Arena 20m x 60m </a:t>
            </a:r>
            <a:endParaRPr lang="en-GB" sz="1800" dirty="0">
              <a:solidFill>
                <a:schemeClr val="tx1"/>
              </a:solidFill>
            </a:endParaRPr>
          </a:p>
          <a:p>
            <a:pPr algn="l"/>
            <a:r>
              <a:rPr lang="en-GB" sz="1800" dirty="0" smtClean="0">
                <a:solidFill>
                  <a:schemeClr val="tx1"/>
                </a:solidFill>
              </a:rPr>
              <a:t>Prizes</a:t>
            </a:r>
            <a:r>
              <a:rPr lang="en-GB" sz="1800" dirty="0">
                <a:solidFill>
                  <a:schemeClr val="tx1"/>
                </a:solidFill>
              </a:rPr>
              <a:t>: </a:t>
            </a:r>
            <a:r>
              <a:rPr lang="en-GB" sz="1800" dirty="0" smtClean="0">
                <a:solidFill>
                  <a:schemeClr val="tx1"/>
                </a:solidFill>
              </a:rPr>
              <a:t>£</a:t>
            </a:r>
            <a:r>
              <a:rPr lang="en-GB" sz="1800" dirty="0" smtClean="0">
                <a:solidFill>
                  <a:schemeClr val="tx1"/>
                </a:solidFill>
              </a:rPr>
              <a:t>20, </a:t>
            </a:r>
            <a:r>
              <a:rPr lang="en-GB" sz="1800" dirty="0" smtClean="0">
                <a:solidFill>
                  <a:schemeClr val="tx1"/>
                </a:solidFill>
              </a:rPr>
              <a:t>£18,  </a:t>
            </a:r>
            <a:r>
              <a:rPr lang="en-GB" sz="1800" dirty="0" smtClean="0">
                <a:solidFill>
                  <a:schemeClr val="tx1"/>
                </a:solidFill>
              </a:rPr>
              <a:t>£</a:t>
            </a:r>
            <a:r>
              <a:rPr lang="en-GB" sz="1800" dirty="0" smtClean="0">
                <a:solidFill>
                  <a:schemeClr val="tx1"/>
                </a:solidFill>
              </a:rPr>
              <a:t>16, Horse care vouchers </a:t>
            </a:r>
            <a:r>
              <a:rPr lang="en-GB" sz="1800" dirty="0">
                <a:solidFill>
                  <a:schemeClr val="tx1"/>
                </a:solidFill>
              </a:rPr>
              <a:t>	</a:t>
            </a:r>
            <a:r>
              <a:rPr lang="en-GB" sz="1800" dirty="0" smtClean="0">
                <a:solidFill>
                  <a:schemeClr val="tx1"/>
                </a:solidFill>
              </a:rPr>
              <a:t>	</a:t>
            </a:r>
            <a:r>
              <a:rPr lang="en-GB" sz="1800" b="1" dirty="0" smtClean="0">
                <a:solidFill>
                  <a:schemeClr val="tx1"/>
                </a:solidFill>
              </a:rPr>
              <a:t>Entry </a:t>
            </a:r>
            <a:r>
              <a:rPr lang="en-GB" sz="1800" b="1" dirty="0">
                <a:solidFill>
                  <a:schemeClr val="tx1"/>
                </a:solidFill>
              </a:rPr>
              <a:t>fee: £</a:t>
            </a:r>
            <a:r>
              <a:rPr lang="en-GB" sz="1800" b="1" dirty="0" smtClean="0">
                <a:solidFill>
                  <a:schemeClr val="tx1"/>
                </a:solidFill>
              </a:rPr>
              <a:t>14.00</a:t>
            </a:r>
          </a:p>
          <a:p>
            <a:pPr algn="l"/>
            <a:endParaRPr lang="en-GB" sz="1800" b="1" dirty="0" smtClean="0">
              <a:solidFill>
                <a:schemeClr val="tx1"/>
              </a:solidFill>
            </a:endParaRPr>
          </a:p>
          <a:p>
            <a:pPr algn="l"/>
            <a:endParaRPr lang="en-GB" sz="1500" b="1" dirty="0" smtClean="0">
              <a:solidFill>
                <a:schemeClr val="tx1"/>
              </a:solidFill>
            </a:endParaRPr>
          </a:p>
          <a:p>
            <a:pPr algn="l"/>
            <a:r>
              <a:rPr lang="en-GB" sz="1400" b="1" u="sng" dirty="0" smtClean="0">
                <a:solidFill>
                  <a:schemeClr val="tx1"/>
                </a:solidFill>
              </a:rPr>
              <a:t>HOW DOES IT WORK?</a:t>
            </a:r>
          </a:p>
          <a:p>
            <a:pPr algn="l"/>
            <a:r>
              <a:rPr lang="en-GB" sz="1400" dirty="0" smtClean="0">
                <a:solidFill>
                  <a:schemeClr val="tx1"/>
                </a:solidFill>
              </a:rPr>
              <a:t>You can warm up in the indoor school and practice your test, you then can also warm up and run through the test in the outdoor school.</a:t>
            </a:r>
          </a:p>
          <a:p>
            <a:pPr algn="l"/>
            <a:r>
              <a:rPr lang="en-GB" sz="1400" dirty="0" smtClean="0">
                <a:solidFill>
                  <a:schemeClr val="tx1"/>
                </a:solidFill>
              </a:rPr>
              <a:t>You ride through your test in the outdoor arena and we video this from the C marker to provide a ‘judges view’.</a:t>
            </a:r>
          </a:p>
          <a:p>
            <a:pPr algn="l"/>
            <a:r>
              <a:rPr lang="en-GB" sz="1400" dirty="0" smtClean="0">
                <a:solidFill>
                  <a:schemeClr val="tx1"/>
                </a:solidFill>
              </a:rPr>
              <a:t>We upload your videoed test to the Dressage Anywhere website and your test is entered for the classes you have selected to ride.</a:t>
            </a:r>
          </a:p>
          <a:p>
            <a:pPr algn="l"/>
            <a:r>
              <a:rPr lang="en-GB" sz="1400" dirty="0" smtClean="0">
                <a:solidFill>
                  <a:schemeClr val="tx1"/>
                </a:solidFill>
              </a:rPr>
              <a:t>Your test is judged by a British </a:t>
            </a:r>
            <a:r>
              <a:rPr lang="en-GB" sz="1400" dirty="0">
                <a:solidFill>
                  <a:schemeClr val="tx1"/>
                </a:solidFill>
              </a:rPr>
              <a:t>Dressage or </a:t>
            </a:r>
            <a:r>
              <a:rPr lang="en-GB" sz="1400" dirty="0" err="1">
                <a:solidFill>
                  <a:schemeClr val="tx1"/>
                </a:solidFill>
              </a:rPr>
              <a:t>FEI</a:t>
            </a:r>
            <a:r>
              <a:rPr lang="en-GB" sz="1400" dirty="0">
                <a:solidFill>
                  <a:schemeClr val="tx1"/>
                </a:solidFill>
              </a:rPr>
              <a:t> </a:t>
            </a:r>
            <a:r>
              <a:rPr lang="en-GB" sz="1400" dirty="0" smtClean="0">
                <a:solidFill>
                  <a:schemeClr val="tx1"/>
                </a:solidFill>
              </a:rPr>
              <a:t>judge and a </a:t>
            </a:r>
            <a:r>
              <a:rPr lang="en-GB" sz="1400" dirty="0" err="1" smtClean="0">
                <a:solidFill>
                  <a:schemeClr val="tx1"/>
                </a:solidFill>
              </a:rPr>
              <a:t>scoresheet</a:t>
            </a:r>
            <a:r>
              <a:rPr lang="en-GB" sz="1400" dirty="0" smtClean="0">
                <a:solidFill>
                  <a:schemeClr val="tx1"/>
                </a:solidFill>
              </a:rPr>
              <a:t> completed</a:t>
            </a:r>
          </a:p>
          <a:p>
            <a:pPr algn="l"/>
            <a:r>
              <a:rPr lang="en-GB" sz="1400" dirty="0" smtClean="0">
                <a:solidFill>
                  <a:schemeClr val="tx1"/>
                </a:solidFill>
              </a:rPr>
              <a:t>You will be entered as a rider on the </a:t>
            </a:r>
            <a:r>
              <a:rPr lang="en-GB" sz="1400" dirty="0" err="1" smtClean="0">
                <a:solidFill>
                  <a:schemeClr val="tx1"/>
                </a:solidFill>
              </a:rPr>
              <a:t>Thurleigh</a:t>
            </a:r>
            <a:r>
              <a:rPr lang="en-GB" sz="1400" dirty="0" smtClean="0">
                <a:solidFill>
                  <a:schemeClr val="tx1"/>
                </a:solidFill>
              </a:rPr>
              <a:t> Equestrian Team for Dressage Anywhere, but scored as an individual. </a:t>
            </a:r>
          </a:p>
          <a:p>
            <a:pPr algn="l"/>
            <a:r>
              <a:rPr lang="en-GB" sz="1400" dirty="0" smtClean="0">
                <a:solidFill>
                  <a:schemeClr val="tx1"/>
                </a:solidFill>
              </a:rPr>
              <a:t>We e-mail you your score sheet and notify you if you have been placed once the class has been judged.</a:t>
            </a:r>
          </a:p>
          <a:p>
            <a:pPr algn="l"/>
            <a:r>
              <a:rPr lang="en-GB" sz="1400" dirty="0" smtClean="0">
                <a:solidFill>
                  <a:schemeClr val="tx1"/>
                </a:solidFill>
              </a:rPr>
              <a:t>You can visit the Dressage Anywhere website for further information. </a:t>
            </a:r>
            <a:r>
              <a:rPr lang="en-GB" sz="1400" dirty="0" smtClean="0">
                <a:solidFill>
                  <a:schemeClr val="tx1"/>
                </a:solidFill>
                <a:hlinkClick r:id="rId2"/>
              </a:rPr>
              <a:t>www.dressageanywhere.com</a:t>
            </a:r>
            <a:r>
              <a:rPr lang="en-GB" sz="1400" dirty="0" smtClean="0">
                <a:solidFill>
                  <a:schemeClr val="tx1"/>
                </a:solidFill>
              </a:rPr>
              <a:t> </a:t>
            </a:r>
          </a:p>
          <a:p>
            <a:pPr algn="l"/>
            <a:endParaRPr lang="en-GB" sz="1300" b="1" dirty="0">
              <a:solidFill>
                <a:schemeClr val="tx1"/>
              </a:solidFill>
            </a:endParaRPr>
          </a:p>
          <a:p>
            <a:pPr algn="l"/>
            <a:r>
              <a:rPr lang="en-GB" sz="1500" b="1" dirty="0" smtClean="0">
                <a:solidFill>
                  <a:schemeClr val="tx1"/>
                </a:solidFill>
              </a:rPr>
              <a:t>If you would also like to receive a copy of your videoed test this can be burnt onto a DVD for you to keep for an additional £5.00 fee</a:t>
            </a:r>
            <a:r>
              <a:rPr lang="en-GB" sz="1500" b="1" dirty="0" smtClean="0">
                <a:solidFill>
                  <a:schemeClr val="tx1"/>
                </a:solidFill>
              </a:rPr>
              <a:t>.</a:t>
            </a:r>
            <a:endParaRPr lang="en-GB" sz="1500"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34501480"/>
              </p:ext>
            </p:extLst>
          </p:nvPr>
        </p:nvGraphicFramePr>
        <p:xfrm>
          <a:off x="332655" y="7524328"/>
          <a:ext cx="6264696" cy="914400"/>
        </p:xfrm>
        <a:graphic>
          <a:graphicData uri="http://schemas.openxmlformats.org/drawingml/2006/table">
            <a:tbl>
              <a:tblPr firstRow="1" firstCol="1" bandRow="1">
                <a:tableStyleId>{5940675A-B579-460E-94D1-54222C63F5DA}</a:tableStyleId>
              </a:tblPr>
              <a:tblGrid>
                <a:gridCol w="1453410"/>
                <a:gridCol w="1570927"/>
                <a:gridCol w="1335892"/>
                <a:gridCol w="1904467"/>
              </a:tblGrid>
              <a:tr h="0">
                <a:tc>
                  <a:txBody>
                    <a:bodyPr/>
                    <a:lstStyle/>
                    <a:p>
                      <a:pPr>
                        <a:spcAft>
                          <a:spcPts val="0"/>
                        </a:spcAft>
                      </a:pPr>
                      <a:r>
                        <a:rPr lang="en-US" sz="1200" dirty="0">
                          <a:effectLst/>
                        </a:rPr>
                        <a:t>Name of Rider</a:t>
                      </a:r>
                      <a:endParaRPr lang="en-GB" sz="1200" dirty="0">
                        <a:effectLst/>
                        <a:latin typeface="Cambria"/>
                        <a:ea typeface="MS Mincho"/>
                        <a:cs typeface="Times New Roman"/>
                      </a:endParaRPr>
                    </a:p>
                  </a:txBody>
                  <a:tcPr marL="68580" marR="68580" marT="0" marB="0">
                    <a:solidFill>
                      <a:schemeClr val="accent5">
                        <a:lumMod val="20000"/>
                        <a:lumOff val="80000"/>
                      </a:schemeClr>
                    </a:solidFill>
                  </a:tcPr>
                </a:tc>
                <a:tc>
                  <a:txBody>
                    <a:bodyPr/>
                    <a:lstStyle/>
                    <a:p>
                      <a:pPr>
                        <a:spcAft>
                          <a:spcPts val="0"/>
                        </a:spcAft>
                      </a:pPr>
                      <a:r>
                        <a:rPr lang="en-US" sz="1200">
                          <a:effectLst/>
                        </a:rPr>
                        <a:t>Name of Horse</a:t>
                      </a:r>
                      <a:endParaRPr lang="en-GB" sz="1200">
                        <a:effectLst/>
                        <a:latin typeface="Cambria"/>
                        <a:ea typeface="MS Mincho"/>
                        <a:cs typeface="Times New Roman"/>
                      </a:endParaRPr>
                    </a:p>
                  </a:txBody>
                  <a:tcPr marL="68580" marR="68580" marT="0" marB="0">
                    <a:solidFill>
                      <a:schemeClr val="accent5">
                        <a:lumMod val="20000"/>
                        <a:lumOff val="80000"/>
                      </a:schemeClr>
                    </a:solidFill>
                  </a:tcPr>
                </a:tc>
                <a:tc>
                  <a:txBody>
                    <a:bodyPr/>
                    <a:lstStyle/>
                    <a:p>
                      <a:pPr>
                        <a:spcAft>
                          <a:spcPts val="0"/>
                        </a:spcAft>
                      </a:pPr>
                      <a:r>
                        <a:rPr lang="en-US" sz="1200" dirty="0">
                          <a:effectLst/>
                        </a:rPr>
                        <a:t>Class Entered</a:t>
                      </a:r>
                      <a:endParaRPr lang="en-GB" sz="1200" dirty="0">
                        <a:effectLst/>
                        <a:latin typeface="Cambria"/>
                        <a:ea typeface="MS Mincho"/>
                        <a:cs typeface="Times New Roman"/>
                      </a:endParaRPr>
                    </a:p>
                  </a:txBody>
                  <a:tcPr marL="68580" marR="68580" marT="0" marB="0">
                    <a:solidFill>
                      <a:schemeClr val="accent5">
                        <a:lumMod val="20000"/>
                        <a:lumOff val="80000"/>
                      </a:schemeClr>
                    </a:solidFill>
                  </a:tcPr>
                </a:tc>
                <a:tc>
                  <a:txBody>
                    <a:bodyPr/>
                    <a:lstStyle/>
                    <a:p>
                      <a:pPr marL="0" algn="l" defTabSz="914400" rtl="0" eaLnBrk="1" latinLnBrk="0" hangingPunct="1">
                        <a:spcAft>
                          <a:spcPts val="0"/>
                        </a:spcAft>
                      </a:pPr>
                      <a:r>
                        <a:rPr lang="en-GB" sz="1200" kern="1200" dirty="0" smtClean="0">
                          <a:solidFill>
                            <a:schemeClr val="tx1"/>
                          </a:solidFill>
                          <a:effectLst/>
                          <a:latin typeface="+mn-lt"/>
                          <a:ea typeface="+mn-ea"/>
                          <a:cs typeface="+mn-cs"/>
                        </a:rPr>
                        <a:t>Fee</a:t>
                      </a:r>
                      <a:endParaRPr lang="en-GB" sz="1200" kern="1200" dirty="0">
                        <a:solidFill>
                          <a:schemeClr val="tx1"/>
                        </a:solidFill>
                        <a:effectLst/>
                        <a:latin typeface="+mn-lt"/>
                        <a:ea typeface="+mn-ea"/>
                        <a:cs typeface="+mn-cs"/>
                      </a:endParaRPr>
                    </a:p>
                  </a:txBody>
                  <a:tcPr marL="68580" marR="68580" marT="0" marB="0">
                    <a:solidFill>
                      <a:schemeClr val="accent5">
                        <a:lumMod val="20000"/>
                        <a:lumOff val="80000"/>
                      </a:schemeClr>
                    </a:solidFill>
                  </a:tcPr>
                </a:tc>
              </a:tr>
              <a:tr h="0">
                <a:tc>
                  <a:txBody>
                    <a:bodyPr/>
                    <a:lstStyle/>
                    <a:p>
                      <a:pPr>
                        <a:spcAft>
                          <a:spcPts val="0"/>
                        </a:spcAft>
                      </a:pPr>
                      <a:r>
                        <a:rPr lang="en-US" sz="1200" dirty="0">
                          <a:effectLst/>
                        </a:rPr>
                        <a:t> </a:t>
                      </a:r>
                      <a:endParaRPr lang="en-GB" sz="1200" dirty="0">
                        <a:effectLst/>
                      </a:endParaRPr>
                    </a:p>
                    <a:p>
                      <a:pPr>
                        <a:spcAft>
                          <a:spcPts val="0"/>
                        </a:spcAft>
                      </a:pPr>
                      <a:r>
                        <a:rPr lang="en-US" sz="12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r>
                        <a:rPr lang="en-US" sz="12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r>
                        <a:rPr lang="en-US" sz="12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endParaRPr lang="en-GB" sz="1200" dirty="0">
                        <a:effectLst/>
                        <a:latin typeface="Cambria"/>
                        <a:ea typeface="MS Mincho"/>
                        <a:cs typeface="Times New Roman"/>
                      </a:endParaRPr>
                    </a:p>
                  </a:txBody>
                  <a:tcPr marL="68580" marR="68580" marT="0" marB="0"/>
                </a:tc>
              </a:tr>
              <a:tr h="0">
                <a:tc>
                  <a:txBody>
                    <a:bodyPr/>
                    <a:lstStyle/>
                    <a:p>
                      <a:pPr>
                        <a:spcAft>
                          <a:spcPts val="0"/>
                        </a:spcAft>
                      </a:pPr>
                      <a:r>
                        <a:rPr lang="en-US" sz="1200">
                          <a:effectLst/>
                        </a:rPr>
                        <a:t> </a:t>
                      </a:r>
                      <a:endParaRPr lang="en-GB" sz="1200">
                        <a:effectLst/>
                      </a:endParaRPr>
                    </a:p>
                    <a:p>
                      <a:pPr>
                        <a:spcAft>
                          <a:spcPts val="0"/>
                        </a:spcAft>
                      </a:pPr>
                      <a:r>
                        <a:rPr lang="en-US" sz="1200">
                          <a:effectLst/>
                        </a:rPr>
                        <a:t> </a:t>
                      </a:r>
                      <a:endParaRPr lang="en-GB" sz="1200">
                        <a:effectLst/>
                        <a:latin typeface="Cambria"/>
                        <a:ea typeface="MS Mincho"/>
                        <a:cs typeface="Times New Roman"/>
                      </a:endParaRPr>
                    </a:p>
                  </a:txBody>
                  <a:tcPr marL="68580" marR="68580" marT="0" marB="0"/>
                </a:tc>
                <a:tc>
                  <a:txBody>
                    <a:bodyPr/>
                    <a:lstStyle/>
                    <a:p>
                      <a:pPr>
                        <a:spcAft>
                          <a:spcPts val="0"/>
                        </a:spcAft>
                      </a:pPr>
                      <a:r>
                        <a:rPr lang="en-US" sz="12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r>
                        <a:rPr lang="en-US" sz="12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endParaRPr lang="en-GB" sz="1200" dirty="0">
                        <a:effectLst/>
                        <a:latin typeface="Cambria"/>
                        <a:ea typeface="MS Mincho"/>
                        <a:cs typeface="Times New Roman"/>
                      </a:endParaRPr>
                    </a:p>
                  </a:txBody>
                  <a:tcPr marL="68580" marR="68580" marT="0" marB="0"/>
                </a:tc>
              </a:tr>
            </a:tbl>
          </a:graphicData>
        </a:graphic>
      </p:graphicFrame>
      <p:sp>
        <p:nvSpPr>
          <p:cNvPr id="5" name="Rectangle 1"/>
          <p:cNvSpPr>
            <a:spLocks noChangeArrowheads="1"/>
          </p:cNvSpPr>
          <p:nvPr/>
        </p:nvSpPr>
        <p:spPr bwMode="auto">
          <a:xfrm>
            <a:off x="282824" y="7164288"/>
            <a:ext cx="6552728"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mj-lt"/>
                <a:ea typeface="MS Mincho" pitchFamily="49" charset="-128"/>
                <a:cs typeface="Times New Roman" pitchFamily="18" charset="0"/>
              </a:rPr>
              <a:t>ENTRY</a:t>
            </a:r>
            <a:r>
              <a:rPr kumimoji="0" lang="en-US" sz="1200" b="1" i="0" u="sng" strike="noStrike" cap="none" normalizeH="0" dirty="0" smtClean="0">
                <a:ln>
                  <a:noFill/>
                </a:ln>
                <a:solidFill>
                  <a:schemeClr val="tx1"/>
                </a:solidFill>
                <a:effectLst/>
                <a:latin typeface="+mj-lt"/>
                <a:ea typeface="MS Mincho" pitchFamily="49" charset="-128"/>
                <a:cs typeface="Times New Roman" pitchFamily="18" charset="0"/>
              </a:rPr>
              <a:t> </a:t>
            </a:r>
            <a:r>
              <a:rPr kumimoji="0" lang="en-US" sz="1200" b="1" i="0" u="sng" strike="noStrike" cap="none" normalizeH="0" baseline="0" dirty="0" smtClean="0">
                <a:ln>
                  <a:noFill/>
                </a:ln>
                <a:solidFill>
                  <a:schemeClr val="tx1"/>
                </a:solidFill>
                <a:effectLst/>
                <a:latin typeface="+mj-lt"/>
                <a:ea typeface="MS Mincho" pitchFamily="49" charset="-128"/>
                <a:cs typeface="Times New Roman" pitchFamily="18" charset="0"/>
              </a:rPr>
              <a:t>FORM:</a:t>
            </a:r>
            <a:endParaRPr kumimoji="0" lang="en-US" sz="1200" b="1"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mj-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mj-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mj-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mj-lt"/>
              <a:ea typeface="MS Mincho" pitchFamily="49" charset="-128"/>
              <a:cs typeface="Times New Roman" pitchFamily="18" charset="0"/>
            </a:endParaRPr>
          </a:p>
          <a:p>
            <a:pPr eaLnBrk="0" fontAlgn="base" hangingPunct="0">
              <a:spcBef>
                <a:spcPct val="0"/>
              </a:spcBef>
              <a:spcAft>
                <a:spcPct val="0"/>
              </a:spcAft>
            </a:pPr>
            <a:endParaRPr kumimoji="0" lang="en-US" sz="1200" b="1"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mj-lt"/>
                <a:ea typeface="MS Mincho" pitchFamily="49" charset="-128"/>
                <a:cs typeface="Times New Roman" pitchFamily="18" charset="0"/>
              </a:rPr>
              <a:t>Please return to: </a:t>
            </a:r>
            <a:r>
              <a:rPr kumimoji="0" lang="en-US" sz="1200" b="1" i="0" u="none" strike="noStrike" cap="none" normalizeH="0" baseline="0" dirty="0" smtClean="0">
                <a:ln>
                  <a:noFill/>
                </a:ln>
                <a:solidFill>
                  <a:schemeClr val="tx1"/>
                </a:solidFill>
                <a:effectLst/>
                <a:latin typeface="+mj-lt"/>
                <a:ea typeface="MS Mincho" pitchFamily="49" charset="-128"/>
                <a:cs typeface="Times New Roman" pitchFamily="18" charset="0"/>
                <a:hlinkClick r:id="rId3"/>
              </a:rPr>
              <a:t>beth@horsesandcourses.co.uk</a:t>
            </a:r>
            <a:r>
              <a:rPr lang="en-US" sz="1200" b="1" dirty="0">
                <a:latin typeface="+mj-lt"/>
                <a:ea typeface="MS Mincho" pitchFamily="49" charset="-128"/>
                <a:cs typeface="Times New Roman" pitchFamily="18" charset="0"/>
              </a:rPr>
              <a:t>  </a:t>
            </a:r>
            <a:r>
              <a:rPr lang="en-US" sz="1200" b="1" dirty="0" smtClean="0">
                <a:latin typeface="+mj-lt"/>
                <a:ea typeface="MS Mincho" pitchFamily="49" charset="-128"/>
                <a:cs typeface="Times New Roman" pitchFamily="18" charset="0"/>
              </a:rPr>
              <a:t>                                         </a:t>
            </a:r>
          </a:p>
          <a:p>
            <a:pPr eaLnBrk="0" fontAlgn="base" hangingPunct="0">
              <a:spcBef>
                <a:spcPct val="0"/>
              </a:spcBef>
              <a:spcAft>
                <a:spcPct val="0"/>
              </a:spcAft>
            </a:pPr>
            <a:r>
              <a:rPr kumimoji="0" lang="en-US" sz="1100" b="1" i="0" u="none" strike="noStrike" cap="none" normalizeH="0" baseline="0" dirty="0" err="1" smtClean="0">
                <a:ln>
                  <a:noFill/>
                </a:ln>
                <a:solidFill>
                  <a:schemeClr val="tx1"/>
                </a:solidFill>
                <a:effectLst/>
                <a:latin typeface="+mj-lt"/>
                <a:ea typeface="MS Mincho" pitchFamily="49" charset="-128"/>
                <a:cs typeface="Times New Roman" pitchFamily="18" charset="0"/>
              </a:rPr>
              <a:t>Thurleigh</a:t>
            </a:r>
            <a:r>
              <a:rPr kumimoji="0" lang="en-US" sz="1100" b="1" i="0" u="none" strike="noStrike" cap="none" normalizeH="0" baseline="0" dirty="0" smtClean="0">
                <a:ln>
                  <a:noFill/>
                </a:ln>
                <a:solidFill>
                  <a:schemeClr val="tx1"/>
                </a:solidFill>
                <a:effectLst/>
                <a:latin typeface="+mj-lt"/>
                <a:ea typeface="MS Mincho" pitchFamily="49" charset="-128"/>
                <a:cs typeface="Times New Roman" pitchFamily="18" charset="0"/>
              </a:rPr>
              <a:t> Equestrian Centre, </a:t>
            </a:r>
            <a:r>
              <a:rPr kumimoji="0" lang="en-US" sz="1100" b="1" i="0" u="none" strike="noStrike" cap="none" normalizeH="0" baseline="0" dirty="0" err="1" smtClean="0">
                <a:ln>
                  <a:noFill/>
                </a:ln>
                <a:solidFill>
                  <a:schemeClr val="tx1"/>
                </a:solidFill>
                <a:effectLst/>
                <a:latin typeface="+mj-lt"/>
                <a:ea typeface="MS Mincho" pitchFamily="49" charset="-128"/>
                <a:cs typeface="Times New Roman" pitchFamily="18" charset="0"/>
              </a:rPr>
              <a:t>Redgate</a:t>
            </a:r>
            <a:r>
              <a:rPr kumimoji="0" lang="en-US" sz="1100" b="1" i="0" u="none" strike="noStrike" cap="none" normalizeH="0" baseline="0" dirty="0" smtClean="0">
                <a:ln>
                  <a:noFill/>
                </a:ln>
                <a:solidFill>
                  <a:schemeClr val="tx1"/>
                </a:solidFill>
                <a:effectLst/>
                <a:latin typeface="+mj-lt"/>
                <a:ea typeface="MS Mincho" pitchFamily="49" charset="-128"/>
                <a:cs typeface="Times New Roman" pitchFamily="18" charset="0"/>
              </a:rPr>
              <a:t> Cottage, Mill Road, </a:t>
            </a:r>
            <a:r>
              <a:rPr kumimoji="0" lang="en-US" sz="1100" b="1" i="0" u="none" strike="noStrike" cap="none" normalizeH="0" baseline="0" dirty="0" err="1" smtClean="0">
                <a:ln>
                  <a:noFill/>
                </a:ln>
                <a:solidFill>
                  <a:schemeClr val="tx1"/>
                </a:solidFill>
                <a:effectLst/>
                <a:latin typeface="+mj-lt"/>
                <a:ea typeface="MS Mincho" pitchFamily="49" charset="-128"/>
                <a:cs typeface="Times New Roman" pitchFamily="18" charset="0"/>
              </a:rPr>
              <a:t>Thurleigh</a:t>
            </a:r>
            <a:r>
              <a:rPr kumimoji="0" lang="en-US" sz="1100" b="1" i="0" u="none" strike="noStrike" cap="none" normalizeH="0" baseline="0" dirty="0" smtClean="0">
                <a:ln>
                  <a:noFill/>
                </a:ln>
                <a:solidFill>
                  <a:schemeClr val="tx1"/>
                </a:solidFill>
                <a:effectLst/>
                <a:latin typeface="+mj-lt"/>
                <a:ea typeface="MS Mincho" pitchFamily="49" charset="-128"/>
                <a:cs typeface="Times New Roman" pitchFamily="18" charset="0"/>
              </a:rPr>
              <a:t>, Beds, </a:t>
            </a:r>
            <a:r>
              <a:rPr lang="en-US" sz="1100" b="1" dirty="0">
                <a:latin typeface="+mj-lt"/>
                <a:ea typeface="MS Mincho" pitchFamily="49" charset="-128"/>
                <a:cs typeface="Times New Roman" pitchFamily="18" charset="0"/>
              </a:rPr>
              <a:t>MK442DP</a:t>
            </a:r>
            <a:r>
              <a:rPr lang="en-US" sz="1100" b="1" dirty="0" smtClean="0">
                <a:latin typeface="+mj-lt"/>
                <a:ea typeface="MS Mincho" pitchFamily="49" charset="-128"/>
                <a:cs typeface="Times New Roman" pitchFamily="18" charset="0"/>
              </a:rPr>
              <a:t>: 01234 </a:t>
            </a:r>
            <a:r>
              <a:rPr lang="en-US" sz="1100" b="1" dirty="0">
                <a:latin typeface="+mj-lt"/>
                <a:ea typeface="MS Mincho" pitchFamily="49" charset="-128"/>
                <a:cs typeface="Times New Roman" pitchFamily="18" charset="0"/>
              </a:rPr>
              <a:t>771 </a:t>
            </a:r>
            <a:r>
              <a:rPr lang="en-US" sz="1100" b="1" dirty="0" smtClean="0">
                <a:latin typeface="+mj-lt"/>
                <a:ea typeface="MS Mincho" pitchFamily="49" charset="-128"/>
                <a:cs typeface="Times New Roman" pitchFamily="18" charset="0"/>
              </a:rPr>
              <a:t>882</a:t>
            </a:r>
            <a:endParaRPr lang="en-GB" sz="1100" b="1" dirty="0">
              <a:latin typeface="+mj-lt"/>
              <a:ea typeface="MS Mincho" pitchFamily="49" charset="-128"/>
              <a:cs typeface="Times New Roman" pitchFamily="18" charset="0"/>
            </a:endParaRPr>
          </a:p>
        </p:txBody>
      </p:sp>
      <p:pic>
        <p:nvPicPr>
          <p:cNvPr id="6" name="Picture 5"/>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61744" y="84683"/>
            <a:ext cx="5114290" cy="1318965"/>
          </a:xfrm>
          <a:prstGeom prst="rect">
            <a:avLst/>
          </a:prstGeom>
          <a:noFill/>
          <a:ln>
            <a:noFill/>
          </a:ln>
        </p:spPr>
      </p:pic>
    </p:spTree>
    <p:extLst>
      <p:ext uri="{BB962C8B-B14F-4D97-AF65-F5344CB8AC3E}">
        <p14:creationId xmlns:p14="http://schemas.microsoft.com/office/powerpoint/2010/main" val="335104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1979712"/>
            <a:ext cx="6172200" cy="5184576"/>
          </a:xfrm>
        </p:spPr>
        <p:txBody>
          <a:bodyPr>
            <a:normAutofit fontScale="25000" lnSpcReduction="20000"/>
          </a:bodyPr>
          <a:lstStyle/>
          <a:p>
            <a:pPr marL="0" indent="0">
              <a:buNone/>
            </a:pPr>
            <a:r>
              <a:rPr lang="en-GB" sz="3400" b="1" u="sng" dirty="0" smtClean="0">
                <a:solidFill>
                  <a:schemeClr val="tx1"/>
                </a:solidFill>
              </a:rPr>
              <a:t>DRESSAGE ANYWHERE RULES:</a:t>
            </a:r>
          </a:p>
          <a:p>
            <a:pPr marL="0" indent="0">
              <a:buNone/>
            </a:pPr>
            <a:endParaRPr lang="en-GB" sz="3400" dirty="0" smtClean="0"/>
          </a:p>
          <a:p>
            <a:pPr marL="0" indent="0">
              <a:buNone/>
            </a:pPr>
            <a:r>
              <a:rPr lang="en-GB" sz="3400" dirty="0" smtClean="0"/>
              <a:t>Horses </a:t>
            </a:r>
            <a:r>
              <a:rPr lang="en-GB" sz="3400" dirty="0"/>
              <a:t>and ponies can be ridden by more than one rider</a:t>
            </a:r>
            <a:r>
              <a:rPr lang="en-GB" sz="3400" dirty="0" smtClean="0"/>
              <a:t>.</a:t>
            </a:r>
          </a:p>
          <a:p>
            <a:pPr marL="0" indent="0">
              <a:buNone/>
            </a:pPr>
            <a:endParaRPr lang="en-GB" sz="3400" dirty="0"/>
          </a:p>
          <a:p>
            <a:pPr marL="0" indent="0">
              <a:buNone/>
            </a:pPr>
            <a:r>
              <a:rPr lang="en-GB" sz="3400" dirty="0"/>
              <a:t>Horse and rider combinations may not enter a class more than one level below their highest entry in a competition class up to Medium, e.g. an Elementary combination may not enter a Preliminary class. </a:t>
            </a:r>
            <a:endParaRPr lang="en-GB" sz="3400" dirty="0" smtClean="0"/>
          </a:p>
          <a:p>
            <a:pPr marL="0" indent="0">
              <a:buNone/>
            </a:pPr>
            <a:endParaRPr lang="en-GB" sz="3400" dirty="0"/>
          </a:p>
          <a:p>
            <a:pPr marL="0" indent="0">
              <a:buNone/>
            </a:pPr>
            <a:r>
              <a:rPr lang="en-GB" sz="3400" dirty="0"/>
              <a:t>Sound must be recorded to ensure competitors are not receiving coaching during their test</a:t>
            </a:r>
            <a:r>
              <a:rPr lang="en-GB" sz="3400" dirty="0" smtClean="0"/>
              <a:t>.</a:t>
            </a:r>
          </a:p>
          <a:p>
            <a:pPr marL="0" indent="0">
              <a:buNone/>
            </a:pPr>
            <a:endParaRPr lang="en-GB" sz="3400" dirty="0"/>
          </a:p>
          <a:p>
            <a:pPr marL="0" indent="0">
              <a:buNone/>
            </a:pPr>
            <a:r>
              <a:rPr lang="en-GB" sz="3400" dirty="0"/>
              <a:t>Entry fees will not be refunded once an entry has been accepted.</a:t>
            </a:r>
          </a:p>
          <a:p>
            <a:pPr marL="0" indent="0">
              <a:buNone/>
            </a:pPr>
            <a:endParaRPr lang="en-GB" sz="3400" u="sng" dirty="0" smtClean="0">
              <a:solidFill>
                <a:schemeClr val="tx1"/>
              </a:solidFill>
            </a:endParaRPr>
          </a:p>
          <a:p>
            <a:pPr marL="0" indent="0">
              <a:buNone/>
            </a:pPr>
            <a:r>
              <a:rPr lang="en-GB" sz="3400" b="1" u="sng" dirty="0" smtClean="0">
                <a:solidFill>
                  <a:schemeClr val="tx1"/>
                </a:solidFill>
              </a:rPr>
              <a:t>Rosettes and prizes</a:t>
            </a:r>
          </a:p>
          <a:p>
            <a:pPr marL="0" indent="0">
              <a:buNone/>
            </a:pPr>
            <a:endParaRPr lang="en-GB" sz="3400" b="1" u="sng" dirty="0" smtClean="0">
              <a:solidFill>
                <a:schemeClr val="tx1"/>
              </a:solidFill>
            </a:endParaRPr>
          </a:p>
          <a:p>
            <a:pPr marL="0" indent="0">
              <a:buNone/>
            </a:pPr>
            <a:r>
              <a:rPr lang="en-GB" sz="3400" dirty="0" smtClean="0">
                <a:solidFill>
                  <a:schemeClr val="tx1"/>
                </a:solidFill>
              </a:rPr>
              <a:t>Rosettes and prize money will be generally awarded as per the </a:t>
            </a:r>
            <a:r>
              <a:rPr lang="en-GB" sz="3400" dirty="0" smtClean="0">
                <a:solidFill>
                  <a:schemeClr val="tx1"/>
                </a:solidFill>
                <a:hlinkClick r:id="rId2"/>
              </a:rPr>
              <a:t>British Dressage rules</a:t>
            </a:r>
            <a:r>
              <a:rPr lang="en-GB" sz="3400" dirty="0" smtClean="0">
                <a:solidFill>
                  <a:schemeClr val="tx1"/>
                </a:solidFill>
              </a:rPr>
              <a:t>. These state that; Rosettes will be awarded to placed riders based on the number of starters for a given class and based on the scale below. One placing for each four starters. For example, if a class has 1 to 4 entries then a 1st place rosette will be given and so on.</a:t>
            </a:r>
          </a:p>
          <a:p>
            <a:pPr marL="0" indent="0">
              <a:buNone/>
            </a:pPr>
            <a:endParaRPr lang="en-GB" sz="3400" dirty="0" smtClean="0">
              <a:solidFill>
                <a:schemeClr val="tx1"/>
              </a:solidFill>
            </a:endParaRPr>
          </a:p>
          <a:p>
            <a:pPr marL="0" indent="0">
              <a:buNone/>
            </a:pPr>
            <a:r>
              <a:rPr lang="en-GB" sz="3400" b="1" u="sng" dirty="0" smtClean="0">
                <a:solidFill>
                  <a:schemeClr val="tx1"/>
                </a:solidFill>
              </a:rPr>
              <a:t>Acceptable dress and tack</a:t>
            </a:r>
          </a:p>
          <a:p>
            <a:pPr marL="0" indent="0">
              <a:buNone/>
            </a:pPr>
            <a:endParaRPr lang="en-GB" sz="3400" b="1" u="sng" dirty="0" smtClean="0">
              <a:solidFill>
                <a:schemeClr val="tx1"/>
              </a:solidFill>
            </a:endParaRPr>
          </a:p>
          <a:p>
            <a:pPr marL="0" indent="0">
              <a:buNone/>
            </a:pPr>
            <a:r>
              <a:rPr lang="en-GB" sz="3400" b="1" dirty="0" smtClean="0">
                <a:solidFill>
                  <a:schemeClr val="tx1"/>
                </a:solidFill>
              </a:rPr>
              <a:t>Dress</a:t>
            </a:r>
            <a:r>
              <a:rPr lang="en-GB" sz="3400" dirty="0" smtClean="0">
                <a:solidFill>
                  <a:schemeClr val="tx1"/>
                </a:solidFill>
              </a:rPr>
              <a:t> can be informal but tidy, if a show jacket or hacking jacket is worn, then the horse or pony must wear boots or bandages to clearly demonstrate that the test has not already been judged.</a:t>
            </a:r>
          </a:p>
          <a:p>
            <a:pPr marL="0" indent="0">
              <a:buNone/>
            </a:pPr>
            <a:endParaRPr lang="en-GB" sz="3400" dirty="0" smtClean="0">
              <a:solidFill>
                <a:schemeClr val="tx1"/>
              </a:solidFill>
            </a:endParaRPr>
          </a:p>
          <a:p>
            <a:pPr marL="0" indent="0">
              <a:buNone/>
            </a:pPr>
            <a:r>
              <a:rPr lang="en-GB" sz="3400" b="1" dirty="0" smtClean="0">
                <a:solidFill>
                  <a:schemeClr val="tx1"/>
                </a:solidFill>
              </a:rPr>
              <a:t>Riding hats</a:t>
            </a:r>
            <a:r>
              <a:rPr lang="en-GB" sz="3400" dirty="0" smtClean="0">
                <a:solidFill>
                  <a:schemeClr val="tx1"/>
                </a:solidFill>
              </a:rPr>
              <a:t> must be worn. BSI Standard hats or other such protective headwear is strongly advised and compulsory for those under 18 years of age. </a:t>
            </a:r>
            <a:r>
              <a:rPr lang="en-GB" sz="3400" b="1" dirty="0" smtClean="0">
                <a:solidFill>
                  <a:schemeClr val="tx1"/>
                </a:solidFill>
              </a:rPr>
              <a:t>Suitable footwear</a:t>
            </a:r>
            <a:r>
              <a:rPr lang="en-GB" sz="3400" dirty="0" smtClean="0">
                <a:solidFill>
                  <a:schemeClr val="tx1"/>
                </a:solidFill>
              </a:rPr>
              <a:t> with a heel and gloves must be worn for safety reasons.</a:t>
            </a:r>
          </a:p>
          <a:p>
            <a:pPr marL="0" indent="0">
              <a:buNone/>
            </a:pPr>
            <a:r>
              <a:rPr lang="en-GB" sz="3400" b="1" dirty="0" smtClean="0">
                <a:solidFill>
                  <a:schemeClr val="tx1"/>
                </a:solidFill>
              </a:rPr>
              <a:t>Gloves</a:t>
            </a:r>
            <a:r>
              <a:rPr lang="en-GB" sz="3400" dirty="0" smtClean="0">
                <a:solidFill>
                  <a:schemeClr val="tx1"/>
                </a:solidFill>
              </a:rPr>
              <a:t> must be worn.</a:t>
            </a:r>
          </a:p>
          <a:p>
            <a:pPr marL="0" indent="0">
              <a:buNone/>
            </a:pPr>
            <a:endParaRPr lang="en-GB" sz="3400" dirty="0" smtClean="0">
              <a:solidFill>
                <a:schemeClr val="tx1"/>
              </a:solidFill>
            </a:endParaRPr>
          </a:p>
          <a:p>
            <a:pPr marL="0" indent="0">
              <a:buNone/>
            </a:pPr>
            <a:r>
              <a:rPr lang="en-GB" sz="3400" b="1" dirty="0" smtClean="0">
                <a:solidFill>
                  <a:schemeClr val="tx1"/>
                </a:solidFill>
              </a:rPr>
              <a:t>Bridles</a:t>
            </a:r>
            <a:r>
              <a:rPr lang="en-GB" sz="3400" dirty="0" smtClean="0">
                <a:solidFill>
                  <a:schemeClr val="tx1"/>
                </a:solidFill>
              </a:rPr>
              <a:t> should be used as follows: For British Dressage Walk and Trot (Introductory) and Preliminary to Novice tests – ordinary snaffle; Elementary and above – ordinary snaffle or double bridle. Nosebands must be worn, a drop, </a:t>
            </a:r>
            <a:r>
              <a:rPr lang="en-GB" sz="3400" dirty="0" err="1" smtClean="0">
                <a:solidFill>
                  <a:schemeClr val="tx1"/>
                </a:solidFill>
              </a:rPr>
              <a:t>cavesson</a:t>
            </a:r>
            <a:r>
              <a:rPr lang="en-GB" sz="3400" dirty="0" smtClean="0">
                <a:solidFill>
                  <a:schemeClr val="tx1"/>
                </a:solidFill>
              </a:rPr>
              <a:t> or flash with a snaffle or a </a:t>
            </a:r>
            <a:r>
              <a:rPr lang="en-GB" sz="3400" dirty="0" err="1" smtClean="0">
                <a:solidFill>
                  <a:schemeClr val="tx1"/>
                </a:solidFill>
              </a:rPr>
              <a:t>cavesson</a:t>
            </a:r>
            <a:r>
              <a:rPr lang="en-GB" sz="3400" dirty="0" smtClean="0">
                <a:solidFill>
                  <a:schemeClr val="tx1"/>
                </a:solidFill>
              </a:rPr>
              <a:t> with a double bridle. Grackle nosebands may only be worn in British Eventing and Pony Club tests.</a:t>
            </a:r>
          </a:p>
          <a:p>
            <a:pPr marL="0" indent="0">
              <a:buNone/>
            </a:pPr>
            <a:r>
              <a:rPr lang="en-GB" sz="3400" b="1" dirty="0" smtClean="0">
                <a:solidFill>
                  <a:schemeClr val="tx1"/>
                </a:solidFill>
              </a:rPr>
              <a:t>Other tack:</a:t>
            </a:r>
            <a:r>
              <a:rPr lang="en-GB" sz="3400" dirty="0" smtClean="0">
                <a:solidFill>
                  <a:schemeClr val="tx1"/>
                </a:solidFill>
              </a:rPr>
              <a:t> martingales, side, running or elasticised reins may not be used.</a:t>
            </a:r>
          </a:p>
          <a:p>
            <a:endParaRPr lang="en-GB" sz="3400" dirty="0" smtClean="0">
              <a:solidFill>
                <a:schemeClr val="tx1"/>
              </a:solidFill>
            </a:endParaRPr>
          </a:p>
          <a:p>
            <a:r>
              <a:rPr lang="en-GB" sz="3400" b="1" dirty="0" smtClean="0">
                <a:solidFill>
                  <a:schemeClr val="tx1"/>
                </a:solidFill>
              </a:rPr>
              <a:t>Neck straps</a:t>
            </a:r>
            <a:r>
              <a:rPr lang="en-GB" sz="3400" dirty="0" smtClean="0">
                <a:solidFill>
                  <a:schemeClr val="tx1"/>
                </a:solidFill>
              </a:rPr>
              <a:t> may be used up to and including BD Preliminary tests. Cruppers are allowed.</a:t>
            </a:r>
          </a:p>
          <a:p>
            <a:r>
              <a:rPr lang="en-GB" sz="3400" b="1" dirty="0" smtClean="0">
                <a:solidFill>
                  <a:schemeClr val="tx1"/>
                </a:solidFill>
              </a:rPr>
              <a:t>Boots or bandages</a:t>
            </a:r>
            <a:r>
              <a:rPr lang="en-GB" sz="3400" dirty="0" smtClean="0">
                <a:solidFill>
                  <a:schemeClr val="tx1"/>
                </a:solidFill>
              </a:rPr>
              <a:t> are allowed to be worn.</a:t>
            </a:r>
          </a:p>
          <a:p>
            <a:r>
              <a:rPr lang="en-GB" sz="3400" b="1" dirty="0" smtClean="0">
                <a:solidFill>
                  <a:schemeClr val="tx1"/>
                </a:solidFill>
              </a:rPr>
              <a:t>Spurs</a:t>
            </a:r>
            <a:r>
              <a:rPr lang="en-GB" sz="3400" dirty="0" smtClean="0">
                <a:solidFill>
                  <a:schemeClr val="tx1"/>
                </a:solidFill>
              </a:rPr>
              <a:t> and a </a:t>
            </a:r>
            <a:r>
              <a:rPr lang="en-GB" sz="3400" b="1" dirty="0" smtClean="0">
                <a:solidFill>
                  <a:schemeClr val="tx1"/>
                </a:solidFill>
              </a:rPr>
              <a:t>whip</a:t>
            </a:r>
            <a:r>
              <a:rPr lang="en-GB" sz="3400" dirty="0" smtClean="0">
                <a:solidFill>
                  <a:schemeClr val="tx1"/>
                </a:solidFill>
              </a:rPr>
              <a:t> may also be used. Whips may not be used for British Eventing tests.</a:t>
            </a:r>
          </a:p>
          <a:p>
            <a:pPr marL="0" indent="0">
              <a:buNone/>
            </a:pPr>
            <a:endParaRPr lang="en-GB" sz="3400" dirty="0" smtClean="0">
              <a:solidFill>
                <a:schemeClr val="tx1"/>
              </a:solidFill>
            </a:endParaRPr>
          </a:p>
          <a:p>
            <a:pPr marL="0" indent="0">
              <a:buNone/>
            </a:pPr>
            <a:r>
              <a:rPr lang="en-GB" sz="3400" b="1" u="sng" dirty="0" smtClean="0">
                <a:solidFill>
                  <a:schemeClr val="tx1"/>
                </a:solidFill>
              </a:rPr>
              <a:t>Riding the test</a:t>
            </a:r>
          </a:p>
          <a:p>
            <a:pPr marL="0" indent="0">
              <a:buNone/>
            </a:pPr>
            <a:r>
              <a:rPr lang="en-GB" sz="3400" b="1" dirty="0" smtClean="0">
                <a:solidFill>
                  <a:schemeClr val="tx1"/>
                </a:solidFill>
              </a:rPr>
              <a:t>Commanders</a:t>
            </a:r>
            <a:r>
              <a:rPr lang="en-GB" sz="3400" dirty="0" smtClean="0">
                <a:solidFill>
                  <a:schemeClr val="tx1"/>
                </a:solidFill>
              </a:rPr>
              <a:t> may be used except for British Eventing or FEI Eventing tests.</a:t>
            </a:r>
          </a:p>
          <a:p>
            <a:pPr marL="0" indent="0">
              <a:buNone/>
            </a:pPr>
            <a:endParaRPr lang="en-GB" sz="3400" dirty="0" smtClean="0">
              <a:solidFill>
                <a:schemeClr val="tx1"/>
              </a:solidFill>
            </a:endParaRPr>
          </a:p>
          <a:p>
            <a:pPr marL="0" indent="0">
              <a:buNone/>
            </a:pPr>
            <a:r>
              <a:rPr lang="en-GB" sz="3400" b="1" dirty="0" smtClean="0">
                <a:solidFill>
                  <a:schemeClr val="tx1"/>
                </a:solidFill>
              </a:rPr>
              <a:t>Salutes</a:t>
            </a:r>
            <a:r>
              <a:rPr lang="en-GB" sz="3400" dirty="0" smtClean="0">
                <a:solidFill>
                  <a:schemeClr val="tx1"/>
                </a:solidFill>
              </a:rPr>
              <a:t> should be made with reins and whip (if carried) in one hand and the free hand lowered to the rider's side and the rider should nod their head. Gentlemen may remove and lower their hat with their free hand before nodding.</a:t>
            </a:r>
          </a:p>
          <a:p>
            <a:pPr marL="0" indent="0">
              <a:buNone/>
            </a:pPr>
            <a:endParaRPr lang="en-GB" sz="3400" dirty="0" smtClean="0">
              <a:solidFill>
                <a:schemeClr val="tx1"/>
              </a:solidFill>
            </a:endParaRPr>
          </a:p>
          <a:p>
            <a:pPr marL="0" indent="0">
              <a:buNone/>
            </a:pPr>
            <a:r>
              <a:rPr lang="en-GB" sz="3400" b="1" dirty="0" smtClean="0">
                <a:solidFill>
                  <a:schemeClr val="tx1"/>
                </a:solidFill>
              </a:rPr>
              <a:t>Trot</a:t>
            </a:r>
            <a:r>
              <a:rPr lang="en-GB" sz="3400" dirty="0" smtClean="0">
                <a:solidFill>
                  <a:schemeClr val="tx1"/>
                </a:solidFill>
              </a:rPr>
              <a:t> sitting or rising (or a mixture of both) may be ridden in all British Dressage tests up to and including Elementary and all Pony Club tests. Sitting trot should be ridden in FEI unless stated otherwise on the test sheet.</a:t>
            </a:r>
          </a:p>
          <a:p>
            <a:pPr marL="0" indent="0">
              <a:buNone/>
            </a:pPr>
            <a:endParaRPr lang="en-GB" sz="3400" dirty="0" smtClean="0">
              <a:solidFill>
                <a:schemeClr val="tx1"/>
              </a:solidFill>
            </a:endParaRPr>
          </a:p>
          <a:p>
            <a:pPr marL="0" indent="0">
              <a:buNone/>
            </a:pPr>
            <a:r>
              <a:rPr lang="en-GB" sz="3400" b="1" dirty="0" smtClean="0">
                <a:solidFill>
                  <a:schemeClr val="tx1"/>
                </a:solidFill>
              </a:rPr>
              <a:t>Errors</a:t>
            </a:r>
            <a:r>
              <a:rPr lang="en-GB" sz="3400" dirty="0" smtClean="0">
                <a:solidFill>
                  <a:schemeClr val="tx1"/>
                </a:solidFill>
              </a:rPr>
              <a:t>: When a competitor makes an error of course - takes the wrong turn, omits a movement, etc. 2 marks will be deducted. If the movement is not performed then a mark equal to the average of the collectives marks is given as well as deducting 2 for the error. If the competitor makes an error of test - trots rising instead of sitting or at the salute does not take the reins in one hand - he must be penalised for error. If 3 errors of course are made the competitor will be eliminated.</a:t>
            </a:r>
          </a:p>
          <a:p>
            <a:pPr marL="0" indent="0">
              <a:buNone/>
            </a:pPr>
            <a:endParaRPr lang="en-GB" sz="3400" dirty="0" smtClean="0">
              <a:solidFill>
                <a:schemeClr val="tx1"/>
              </a:solidFill>
            </a:endParaRPr>
          </a:p>
          <a:p>
            <a:endParaRPr lang="en-GB" dirty="0"/>
          </a:p>
        </p:txBody>
      </p:sp>
      <p:pic>
        <p:nvPicPr>
          <p:cNvPr id="4" name="Picture 3"/>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36712" y="395536"/>
            <a:ext cx="5114290" cy="1318965"/>
          </a:xfrm>
          <a:prstGeom prst="rect">
            <a:avLst/>
          </a:prstGeom>
          <a:noFill/>
          <a:ln>
            <a:noFill/>
          </a:ln>
        </p:spPr>
      </p:pic>
    </p:spTree>
    <p:extLst>
      <p:ext uri="{BB962C8B-B14F-4D97-AF65-F5344CB8AC3E}">
        <p14:creationId xmlns:p14="http://schemas.microsoft.com/office/powerpoint/2010/main" val="689192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83</Words>
  <Application>Microsoft Macintosh PowerPoint</Application>
  <PresentationFormat>On-screen Show (4:3)</PresentationFormat>
  <Paragraphs>82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‘Dressage Anywhere’ Classes  Test riding &amp; filming day Saturday 23rd August in Outdoor Arena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Dressage Anywhere Class  February 2013</dc:title>
  <dc:creator>Beth Maloney</dc:creator>
  <cp:lastModifiedBy>Beth</cp:lastModifiedBy>
  <cp:revision>32</cp:revision>
  <cp:lastPrinted>2013-03-02T13:03:19Z</cp:lastPrinted>
  <dcterms:created xsi:type="dcterms:W3CDTF">2013-02-04T13:59:19Z</dcterms:created>
  <dcterms:modified xsi:type="dcterms:W3CDTF">2014-08-06T10:30:54Z</dcterms:modified>
</cp:coreProperties>
</file>